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Poppins Bold" charset="1" panose="02000000000000000000"/>
      <p:regular r:id="rId22"/>
    </p:embeddedFont>
    <p:embeddedFont>
      <p:font typeface="Poppins Medium" charset="1" panose="02000000000000000000"/>
      <p:regular r:id="rId23"/>
    </p:embeddedFont>
    <p:embeddedFont>
      <p:font typeface="Poppins Medium Bold" charset="1" panose="020000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25.png" Type="http://schemas.openxmlformats.org/officeDocument/2006/relationships/image"/><Relationship Id="rId7" Target="../media/image26.png" Type="http://schemas.openxmlformats.org/officeDocument/2006/relationships/image"/><Relationship Id="rId8" Target="../media/image27.pn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pn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422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78552" y="10287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2391364" y="51435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9144000" y="2765032"/>
            <a:ext cx="7841188" cy="4756937"/>
            <a:chOff x="0" y="0"/>
            <a:chExt cx="10454918" cy="634258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806450"/>
              <a:ext cx="10454918" cy="35306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440"/>
                </a:lnSpc>
              </a:pPr>
              <a:r>
                <a:rPr lang="en-US" sz="8700" i="true" b="true">
                  <a:solidFill>
                    <a:srgbClr val="FDF9D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EMOÇÕES</a:t>
              </a:r>
            </a:p>
            <a:p>
              <a:pPr algn="l">
                <a:lnSpc>
                  <a:spcPts val="10440"/>
                </a:lnSpc>
              </a:pPr>
              <a:r>
                <a:rPr lang="en-US" sz="8700" i="true" b="true">
                  <a:solidFill>
                    <a:srgbClr val="FDF9D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PRIMÁRIAS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5831507"/>
              <a:ext cx="10454918" cy="4698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20"/>
                </a:lnSpc>
              </a:pPr>
              <a:r>
                <a:rPr lang="en-US" sz="2350" i="true">
                  <a:solidFill>
                    <a:srgbClr val="FDF9DE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CATARINA-INÊS REBELO-RENATA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E1CB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250914" y="569421"/>
            <a:ext cx="9559337" cy="12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b="true" sz="4200" i="true">
                <a:solidFill>
                  <a:srgbClr val="E46270"/>
                </a:solidFill>
                <a:latin typeface="Poppins Bold"/>
                <a:ea typeface="Poppins Bold"/>
                <a:cs typeface="Poppins Bold"/>
                <a:sym typeface="Poppins Bold"/>
              </a:rPr>
              <a:t>Lateralização das emoções</a:t>
            </a:r>
          </a:p>
          <a:p>
            <a:pPr algn="ctr">
              <a:lnSpc>
                <a:spcPts val="5040"/>
              </a:lnSpc>
            </a:pPr>
            <a:r>
              <a:rPr lang="en-US" b="true" sz="4200" i="true">
                <a:solidFill>
                  <a:srgbClr val="E46270"/>
                </a:solidFill>
                <a:latin typeface="Poppins Bold"/>
                <a:ea typeface="Poppins Bold"/>
                <a:cs typeface="Poppins Bold"/>
                <a:sym typeface="Poppins Bold"/>
              </a:rPr>
              <a:t> (Richard Davidson)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44264" y="2083966"/>
            <a:ext cx="16791782" cy="1164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1"/>
              </a:lnSpc>
            </a:pPr>
          </a:p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324B9A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Teoria:</a:t>
            </a:r>
            <a:r>
              <a:rPr lang="en-US" sz="2400">
                <a:solidFill>
                  <a:srgbClr val="324B9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Richard Davidson propôs que os hemisférios cerebrais processam as emoções de maneira diferente:</a:t>
            </a:r>
          </a:p>
          <a:p>
            <a:pPr algn="ctr">
              <a:lnSpc>
                <a:spcPts val="3021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729407" y="3191194"/>
            <a:ext cx="8609211" cy="869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12"/>
              </a:lnSpc>
            </a:pPr>
            <a:r>
              <a:rPr lang="en-US" sz="2508" u="sng" b="true">
                <a:solidFill>
                  <a:srgbClr val="FDF9DE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Hemisfério direito:</a:t>
            </a:r>
            <a:r>
              <a:rPr lang="en-US" sz="2508" b="true">
                <a:solidFill>
                  <a:srgbClr val="FDF9DE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 </a:t>
            </a:r>
            <a:r>
              <a:rPr lang="en-US" sz="2508">
                <a:solidFill>
                  <a:srgbClr val="324B9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Ativado em emoções negativas</a:t>
            </a:r>
          </a:p>
          <a:p>
            <a:pPr algn="l">
              <a:lnSpc>
                <a:spcPts val="3512"/>
              </a:lnSpc>
            </a:pPr>
            <a:r>
              <a:rPr lang="en-US" b="true" sz="2508" u="sng">
                <a:solidFill>
                  <a:srgbClr val="FDF9DE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Hemisfério esquerdo:</a:t>
            </a:r>
            <a:r>
              <a:rPr lang="en-US" sz="2508">
                <a:solidFill>
                  <a:srgbClr val="FDF9D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508">
                <a:solidFill>
                  <a:srgbClr val="324B9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Ativado em emoções positivas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29407" y="4263335"/>
            <a:ext cx="16696322" cy="431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14"/>
              </a:lnSpc>
            </a:pPr>
            <a:r>
              <a:rPr lang="en-US" sz="2510" u="sng" b="true">
                <a:solidFill>
                  <a:srgbClr val="FDF9DE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Assimetria cerebral:</a:t>
            </a:r>
            <a:r>
              <a:rPr lang="en-US" sz="251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510">
                <a:solidFill>
                  <a:srgbClr val="324B9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Esse padrão de ativação é conhecido como assimetria cerebral das emoções.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82422" y="4897295"/>
            <a:ext cx="17455735" cy="869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14"/>
              </a:lnSpc>
            </a:pPr>
            <a:r>
              <a:rPr lang="en-US" sz="2510" u="sng" b="true">
                <a:solidFill>
                  <a:srgbClr val="FDF9DE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Motivação:</a:t>
            </a:r>
            <a:r>
              <a:rPr lang="en-US" sz="2510">
                <a:solidFill>
                  <a:srgbClr val="E4627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510">
                <a:solidFill>
                  <a:srgbClr val="324B9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Davidson sugere que a lateralização está relacionada à motivação, confiança e esforço na busca de objetivos.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82422" y="5938441"/>
            <a:ext cx="16696322" cy="3498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14"/>
              </a:lnSpc>
            </a:pPr>
            <a:r>
              <a:rPr lang="en-US" b="true" sz="2510" u="sng">
                <a:solidFill>
                  <a:srgbClr val="FDF9DE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Críticas:</a:t>
            </a:r>
            <a:r>
              <a:rPr lang="en-US" sz="2510" b="true">
                <a:solidFill>
                  <a:srgbClr val="FDF9DE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 </a:t>
            </a:r>
            <a:r>
              <a:rPr lang="en-US" sz="2510">
                <a:solidFill>
                  <a:srgbClr val="324B9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Alguns pesquisadores argumentam que a teoria simplifica excessivamente as emoções, pois elas podem ser distribuídas por várias regiões do cérebro, envolvendo ambos os hemisférios</a:t>
            </a:r>
          </a:p>
          <a:p>
            <a:pPr algn="l">
              <a:lnSpc>
                <a:spcPts val="3514"/>
              </a:lnSpc>
            </a:pPr>
          </a:p>
          <a:p>
            <a:pPr algn="just">
              <a:lnSpc>
                <a:spcPts val="3514"/>
              </a:lnSpc>
            </a:pPr>
            <a:r>
              <a:rPr lang="en-US" b="true" sz="2510" u="sng">
                <a:solidFill>
                  <a:srgbClr val="FDF9DE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Contribuições:</a:t>
            </a:r>
            <a:r>
              <a:rPr lang="en-US" sz="251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510">
                <a:solidFill>
                  <a:srgbClr val="324B9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Davidson abriu novos caminhos na neurociência emocional, mostrando que emoção e cognição são interdependentes, desafiando a visão de que as emoções são irracionais e as cognições totalmente lógicas</a:t>
            </a:r>
          </a:p>
          <a:p>
            <a:pPr algn="l">
              <a:lnSpc>
                <a:spcPts val="3514"/>
              </a:lnSpc>
            </a:pPr>
          </a:p>
          <a:p>
            <a:pPr algn="just">
              <a:lnSpc>
                <a:spcPts val="3514"/>
              </a:lnSpc>
            </a:pPr>
            <a:r>
              <a:rPr lang="en-US" b="true" sz="2510" u="sng">
                <a:solidFill>
                  <a:srgbClr val="FDF9DE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Estruturas envolvidas:</a:t>
            </a:r>
            <a:r>
              <a:rPr lang="en-US" sz="251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510">
                <a:solidFill>
                  <a:srgbClr val="324B9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As emoções envolvem a amígdala e o córtex orbitofrontal, entre outras áreas</a:t>
            </a:r>
          </a:p>
        </p:txBody>
      </p:sp>
    </p:spTree>
  </p:cSld>
  <p:clrMapOvr>
    <a:masterClrMapping/>
  </p:clrMapOvr>
  <p:transition spd="fast">
    <p:wipe dir="u"/>
  </p:transition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2422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985709" y="138112"/>
            <a:ext cx="12316582" cy="1781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b="true" sz="6500" i="true">
                <a:solidFill>
                  <a:srgbClr val="FDF9DE"/>
                </a:solidFill>
                <a:latin typeface="Poppins Bold"/>
                <a:ea typeface="Poppins Bold"/>
                <a:cs typeface="Poppins Bold"/>
                <a:sym typeface="Poppins Bold"/>
              </a:rPr>
              <a:t>Emoções primárias</a:t>
            </a:r>
          </a:p>
          <a:p>
            <a:pPr algn="ctr">
              <a:lnSpc>
                <a:spcPts val="6240"/>
              </a:lnSpc>
            </a:pPr>
            <a:r>
              <a:rPr lang="en-US" b="true" sz="5200" i="true">
                <a:solidFill>
                  <a:srgbClr val="FDF9DE"/>
                </a:solidFill>
                <a:latin typeface="Poppins Bold"/>
                <a:ea typeface="Poppins Bold"/>
                <a:cs typeface="Poppins Bold"/>
                <a:sym typeface="Poppins Bold"/>
              </a:rPr>
              <a:t>(de acordo com Paul Ekman)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3882390" y="2385060"/>
            <a:ext cx="2044065" cy="396240"/>
            <a:chOff x="0" y="0"/>
            <a:chExt cx="2725420" cy="52832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41910" y="-36830"/>
              <a:ext cx="2794000" cy="697230"/>
            </a:xfrm>
            <a:custGeom>
              <a:avLst/>
              <a:gdLst/>
              <a:ahLst/>
              <a:cxnLst/>
              <a:rect r="r" b="b" t="t" l="l"/>
              <a:pathLst>
                <a:path h="697230" w="2794000">
                  <a:moveTo>
                    <a:pt x="92710" y="87630"/>
                  </a:moveTo>
                  <a:cubicBezTo>
                    <a:pt x="2284730" y="91440"/>
                    <a:pt x="2612390" y="0"/>
                    <a:pt x="2716530" y="106680"/>
                  </a:cubicBezTo>
                  <a:cubicBezTo>
                    <a:pt x="2794000" y="186690"/>
                    <a:pt x="2794000" y="436880"/>
                    <a:pt x="2716530" y="513080"/>
                  </a:cubicBezTo>
                  <a:cubicBezTo>
                    <a:pt x="2612390" y="614680"/>
                    <a:pt x="2284730" y="497840"/>
                    <a:pt x="1982470" y="494030"/>
                  </a:cubicBezTo>
                  <a:cubicBezTo>
                    <a:pt x="1498600" y="487680"/>
                    <a:pt x="293370" y="697230"/>
                    <a:pt x="92710" y="497840"/>
                  </a:cubicBezTo>
                  <a:cubicBezTo>
                    <a:pt x="0" y="405130"/>
                    <a:pt x="92710" y="87630"/>
                    <a:pt x="92710" y="87630"/>
                  </a:cubicBezTo>
                </a:path>
              </a:pathLst>
            </a:custGeom>
            <a:solidFill>
              <a:srgbClr val="FFDE59">
                <a:alpha val="24706"/>
              </a:srgbClr>
            </a:solidFill>
            <a:ln cap="sq">
              <a:noFill/>
              <a:prstDash val="solid"/>
              <a:miter/>
            </a:ln>
          </p:spPr>
        </p:sp>
      </p:grpSp>
      <p:sp>
        <p:nvSpPr>
          <p:cNvPr name="TextBox 5" id="5"/>
          <p:cNvSpPr txBox="true"/>
          <p:nvPr/>
        </p:nvSpPr>
        <p:spPr>
          <a:xfrm rot="0">
            <a:off x="366704" y="1934013"/>
            <a:ext cx="9075437" cy="1949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8"/>
              </a:lnSpc>
            </a:pPr>
            <a:r>
              <a:rPr lang="en-US" sz="2714" b="true">
                <a:solidFill>
                  <a:srgbClr val="FDF9DE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´Felicidade</a:t>
            </a:r>
          </a:p>
          <a:p>
            <a:pPr algn="l" marL="462025" indent="-231013" lvl="1">
              <a:lnSpc>
                <a:spcPts val="2781"/>
              </a:lnSpc>
              <a:buFont typeface="Arial"/>
              <a:buChar char="•"/>
            </a:pPr>
            <a:r>
              <a:rPr lang="en-US" sz="2139">
                <a:solidFill>
                  <a:srgbClr val="FDF9D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Características: Expressão facial: sorriso, olhos brilhando.</a:t>
            </a:r>
          </a:p>
          <a:p>
            <a:pPr algn="l" marL="462025" indent="-231013" lvl="1">
              <a:lnSpc>
                <a:spcPts val="2781"/>
              </a:lnSpc>
              <a:buFont typeface="Arial"/>
              <a:buChar char="•"/>
            </a:pPr>
            <a:r>
              <a:rPr lang="en-US" sz="2139">
                <a:solidFill>
                  <a:srgbClr val="FDF9D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Função: Indica prazer, satisfação e bem-estar.</a:t>
            </a:r>
          </a:p>
          <a:p>
            <a:pPr algn="ctr">
              <a:lnSpc>
                <a:spcPts val="3528"/>
              </a:lnSpc>
            </a:pPr>
          </a:p>
          <a:p>
            <a:pPr algn="l">
              <a:lnSpc>
                <a:spcPts val="2878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3970020" y="4033838"/>
            <a:ext cx="1538288" cy="410528"/>
            <a:chOff x="0" y="0"/>
            <a:chExt cx="2051050" cy="54737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30480" y="-50800"/>
              <a:ext cx="2113280" cy="678180"/>
            </a:xfrm>
            <a:custGeom>
              <a:avLst/>
              <a:gdLst/>
              <a:ahLst/>
              <a:cxnLst/>
              <a:rect r="r" b="b" t="t" l="l"/>
              <a:pathLst>
                <a:path h="678180" w="2113280">
                  <a:moveTo>
                    <a:pt x="81280" y="101600"/>
                  </a:moveTo>
                  <a:cubicBezTo>
                    <a:pt x="1295400" y="107950"/>
                    <a:pt x="1893570" y="0"/>
                    <a:pt x="2029460" y="140970"/>
                  </a:cubicBezTo>
                  <a:cubicBezTo>
                    <a:pt x="2113280" y="227330"/>
                    <a:pt x="2113280" y="466090"/>
                    <a:pt x="2028190" y="547370"/>
                  </a:cubicBezTo>
                  <a:cubicBezTo>
                    <a:pt x="1892300" y="678180"/>
                    <a:pt x="1295400" y="514350"/>
                    <a:pt x="956310" y="508000"/>
                  </a:cubicBezTo>
                  <a:cubicBezTo>
                    <a:pt x="648970" y="504190"/>
                    <a:pt x="199390" y="631190"/>
                    <a:pt x="81280" y="513080"/>
                  </a:cubicBezTo>
                  <a:cubicBezTo>
                    <a:pt x="0" y="431800"/>
                    <a:pt x="81280" y="101600"/>
                    <a:pt x="81280" y="101600"/>
                  </a:cubicBezTo>
                </a:path>
              </a:pathLst>
            </a:custGeom>
            <a:solidFill>
              <a:srgbClr val="98CBED">
                <a:alpha val="24706"/>
              </a:srgbClr>
            </a:solidFill>
            <a:ln cap="sq">
              <a:noFill/>
              <a:prstDash val="solid"/>
              <a:miter/>
            </a:ln>
          </p:spPr>
        </p:sp>
      </p:grpSp>
      <p:sp>
        <p:nvSpPr>
          <p:cNvPr name="TextBox 8" id="8"/>
          <p:cNvSpPr txBox="true"/>
          <p:nvPr/>
        </p:nvSpPr>
        <p:spPr>
          <a:xfrm rot="0">
            <a:off x="268326" y="4019768"/>
            <a:ext cx="9075437" cy="1992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19"/>
              </a:lnSpc>
            </a:pPr>
            <a:r>
              <a:rPr lang="en-US" sz="2942" b="true">
                <a:solidFill>
                  <a:srgbClr val="FDF9DE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Tristeza</a:t>
            </a:r>
          </a:p>
          <a:p>
            <a:pPr algn="l" marL="462542" indent="-231271" lvl="1">
              <a:lnSpc>
                <a:spcPts val="2999"/>
              </a:lnSpc>
              <a:buFont typeface="Arial"/>
              <a:buChar char="•"/>
            </a:pPr>
            <a:r>
              <a:rPr lang="en-US" sz="2142">
                <a:solidFill>
                  <a:srgbClr val="FDF9D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Características: Expressão facial: boca para baixo, sobrancelhas franzidas.</a:t>
            </a:r>
          </a:p>
          <a:p>
            <a:pPr algn="l" marL="462542" indent="-231271" lvl="1">
              <a:lnSpc>
                <a:spcPts val="2999"/>
              </a:lnSpc>
              <a:buFont typeface="Arial"/>
              <a:buChar char="•"/>
            </a:pPr>
            <a:r>
              <a:rPr lang="en-US" sz="2142">
                <a:solidFill>
                  <a:srgbClr val="FDF9D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Função: Resposta a per</a:t>
            </a:r>
            <a:r>
              <a:rPr lang="en-US" b="true" sz="2142">
                <a:solidFill>
                  <a:srgbClr val="FDF9D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das, desilusões ou frustrações.</a:t>
            </a:r>
          </a:p>
          <a:p>
            <a:pPr algn="ctr">
              <a:lnSpc>
                <a:spcPts val="2999"/>
              </a:lnSpc>
            </a:pPr>
          </a:p>
        </p:txBody>
      </p:sp>
      <p:grpSp>
        <p:nvGrpSpPr>
          <p:cNvPr name="Group 9" id="9"/>
          <p:cNvGrpSpPr/>
          <p:nvPr/>
        </p:nvGrpSpPr>
        <p:grpSpPr>
          <a:xfrm rot="0">
            <a:off x="201445" y="6050099"/>
            <a:ext cx="9075437" cy="1989594"/>
            <a:chOff x="0" y="0"/>
            <a:chExt cx="12100583" cy="2652792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5070211" y="2046"/>
              <a:ext cx="2015490" cy="566420"/>
              <a:chOff x="0" y="0"/>
              <a:chExt cx="2015490" cy="56642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-16510" y="-41910"/>
                <a:ext cx="2065020" cy="699770"/>
              </a:xfrm>
              <a:custGeom>
                <a:avLst/>
                <a:gdLst/>
                <a:ahLst/>
                <a:cxnLst/>
                <a:rect r="r" b="b" t="t" l="l"/>
                <a:pathLst>
                  <a:path h="699770" w="2065020">
                    <a:moveTo>
                      <a:pt x="67310" y="92710"/>
                    </a:moveTo>
                    <a:cubicBezTo>
                      <a:pt x="574040" y="96520"/>
                      <a:pt x="651510" y="107950"/>
                      <a:pt x="800100" y="115570"/>
                    </a:cubicBezTo>
                    <a:cubicBezTo>
                      <a:pt x="1076960" y="128270"/>
                      <a:pt x="1837690" y="0"/>
                      <a:pt x="1981200" y="149860"/>
                    </a:cubicBezTo>
                    <a:cubicBezTo>
                      <a:pt x="2065020" y="238760"/>
                      <a:pt x="2059940" y="473710"/>
                      <a:pt x="1973580" y="556260"/>
                    </a:cubicBezTo>
                    <a:cubicBezTo>
                      <a:pt x="1823720" y="699770"/>
                      <a:pt x="1045210" y="533400"/>
                      <a:pt x="773430" y="520700"/>
                    </a:cubicBezTo>
                    <a:cubicBezTo>
                      <a:pt x="633730" y="513080"/>
                      <a:pt x="566420" y="501650"/>
                      <a:pt x="455930" y="499110"/>
                    </a:cubicBezTo>
                    <a:cubicBezTo>
                      <a:pt x="332740" y="495300"/>
                      <a:pt x="133350" y="567690"/>
                      <a:pt x="67310" y="502920"/>
                    </a:cubicBezTo>
                    <a:cubicBezTo>
                      <a:pt x="0" y="435610"/>
                      <a:pt x="67310" y="92710"/>
                      <a:pt x="67310" y="92710"/>
                    </a:cubicBezTo>
                  </a:path>
                </a:pathLst>
              </a:custGeom>
              <a:solidFill>
                <a:srgbClr val="E1CBEB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0" y="-47625"/>
              <a:ext cx="12100583" cy="27004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97"/>
                </a:lnSpc>
              </a:pPr>
              <a:r>
                <a:rPr lang="en-US" b="true" sz="3069">
                  <a:solidFill>
                    <a:srgbClr val="FDF9DE"/>
                  </a:solidFill>
                  <a:latin typeface="Poppins Medium Bold"/>
                  <a:ea typeface="Poppins Medium Bold"/>
                  <a:cs typeface="Poppins Medium Bold"/>
                  <a:sym typeface="Poppins Medium Bold"/>
                </a:rPr>
                <a:t>Medo</a:t>
              </a:r>
            </a:p>
            <a:p>
              <a:pPr algn="l" marL="462025" indent="-231013" lvl="1">
                <a:lnSpc>
                  <a:spcPts val="2995"/>
                </a:lnSpc>
                <a:buFont typeface="Arial"/>
                <a:buChar char="•"/>
              </a:pPr>
              <a:r>
                <a:rPr lang="en-US" b="true" sz="2139">
                  <a:solidFill>
                    <a:srgbClr val="FDF9DE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Características: Expressão facial: olhos arregalados, sobrancelhas levantadas.</a:t>
              </a:r>
            </a:p>
            <a:p>
              <a:pPr algn="l" marL="462025" indent="-231013" lvl="1">
                <a:lnSpc>
                  <a:spcPts val="2995"/>
                </a:lnSpc>
                <a:buFont typeface="Arial"/>
                <a:buChar char="•"/>
              </a:pPr>
              <a:r>
                <a:rPr lang="en-US" b="true" sz="2139">
                  <a:solidFill>
                    <a:srgbClr val="FDF9DE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Função: Preparação para fuga ou defesa diante de perigo.</a:t>
              </a:r>
            </a:p>
            <a:p>
              <a:pPr algn="ctr">
                <a:lnSpc>
                  <a:spcPts val="3177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8332470" y="8562975"/>
            <a:ext cx="1617345" cy="410528"/>
            <a:chOff x="0" y="0"/>
            <a:chExt cx="2156460" cy="54737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-27940" y="-53340"/>
              <a:ext cx="2217420" cy="690880"/>
            </a:xfrm>
            <a:custGeom>
              <a:avLst/>
              <a:gdLst/>
              <a:ahLst/>
              <a:cxnLst/>
              <a:rect r="r" b="b" t="t" l="l"/>
              <a:pathLst>
                <a:path h="690880" w="2217420">
                  <a:moveTo>
                    <a:pt x="96520" y="104140"/>
                  </a:moveTo>
                  <a:cubicBezTo>
                    <a:pt x="1348740" y="143510"/>
                    <a:pt x="1990090" y="0"/>
                    <a:pt x="2132330" y="142240"/>
                  </a:cubicBezTo>
                  <a:cubicBezTo>
                    <a:pt x="2217420" y="227330"/>
                    <a:pt x="2217420" y="464820"/>
                    <a:pt x="2132330" y="548640"/>
                  </a:cubicBezTo>
                  <a:cubicBezTo>
                    <a:pt x="1990090" y="690880"/>
                    <a:pt x="1342390" y="548640"/>
                    <a:pt x="982980" y="542290"/>
                  </a:cubicBezTo>
                  <a:cubicBezTo>
                    <a:pt x="662940" y="535940"/>
                    <a:pt x="194310" y="638810"/>
                    <a:pt x="78740" y="514350"/>
                  </a:cubicBezTo>
                  <a:cubicBezTo>
                    <a:pt x="0" y="430530"/>
                    <a:pt x="96520" y="104140"/>
                    <a:pt x="96520" y="104140"/>
                  </a:cubicBezTo>
                </a:path>
              </a:pathLst>
            </a:custGeom>
            <a:solidFill>
              <a:srgbClr val="FF4A4A">
                <a:alpha val="24706"/>
              </a:srgbClr>
            </a:solidFill>
            <a:ln cap="sq">
              <a:noFill/>
              <a:prstDash val="solid"/>
              <a:miter/>
            </a:ln>
          </p:spPr>
        </p:sp>
      </p:grpSp>
      <p:sp>
        <p:nvSpPr>
          <p:cNvPr name="TextBox 15" id="15"/>
          <p:cNvSpPr txBox="true"/>
          <p:nvPr/>
        </p:nvSpPr>
        <p:spPr>
          <a:xfrm rot="0">
            <a:off x="3828375" y="8505825"/>
            <a:ext cx="10625535" cy="1285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6"/>
              </a:lnSpc>
            </a:pPr>
            <a:r>
              <a:rPr lang="en-US" sz="3133" b="true">
                <a:solidFill>
                  <a:srgbClr val="FDF9DE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Raiva</a:t>
            </a:r>
          </a:p>
          <a:p>
            <a:pPr algn="ctr" marL="462025" indent="-231013" lvl="1">
              <a:lnSpc>
                <a:spcPts val="2995"/>
              </a:lnSpc>
              <a:buFont typeface="Arial"/>
              <a:buChar char="•"/>
            </a:pPr>
            <a:r>
              <a:rPr lang="en-US" sz="2139">
                <a:solidFill>
                  <a:srgbClr val="FDF9D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Características: Expressão facial: sobrancelhas franzi</a:t>
            </a:r>
            <a:r>
              <a:rPr lang="en-US" b="true" sz="2139">
                <a:solidFill>
                  <a:srgbClr val="FDF9D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das, boca apertada.</a:t>
            </a:r>
          </a:p>
          <a:p>
            <a:pPr algn="l" marL="462025" indent="-231013" lvl="1">
              <a:lnSpc>
                <a:spcPts val="2995"/>
              </a:lnSpc>
              <a:buFont typeface="Arial"/>
              <a:buChar char="•"/>
            </a:pPr>
            <a:r>
              <a:rPr lang="en-US" b="true" sz="2139">
                <a:solidFill>
                  <a:srgbClr val="FDF9D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Função: Resposta a frustração, ameaça ou injustiça.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9141142" y="2072676"/>
            <a:ext cx="9121868" cy="1579694"/>
            <a:chOff x="0" y="0"/>
            <a:chExt cx="12162490" cy="2106259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4721213" y="0"/>
              <a:ext cx="2943860" cy="586740"/>
              <a:chOff x="0" y="0"/>
              <a:chExt cx="2943860" cy="58674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-8890" y="38100"/>
                <a:ext cx="2940050" cy="581660"/>
              </a:xfrm>
              <a:custGeom>
                <a:avLst/>
                <a:gdLst/>
                <a:ahLst/>
                <a:cxnLst/>
                <a:rect r="r" b="b" t="t" l="l"/>
                <a:pathLst>
                  <a:path h="581660" w="2940050">
                    <a:moveTo>
                      <a:pt x="59690" y="86360"/>
                    </a:moveTo>
                    <a:cubicBezTo>
                      <a:pt x="1050290" y="64770"/>
                      <a:pt x="1841500" y="80010"/>
                      <a:pt x="2227580" y="67310"/>
                    </a:cubicBezTo>
                    <a:cubicBezTo>
                      <a:pt x="2451100" y="59690"/>
                      <a:pt x="2661920" y="48260"/>
                      <a:pt x="2757170" y="31750"/>
                    </a:cubicBezTo>
                    <a:cubicBezTo>
                      <a:pt x="2792730" y="25400"/>
                      <a:pt x="2810510" y="0"/>
                      <a:pt x="2829560" y="12700"/>
                    </a:cubicBezTo>
                    <a:cubicBezTo>
                      <a:pt x="2876550" y="41910"/>
                      <a:pt x="2940050" y="355600"/>
                      <a:pt x="2900680" y="412750"/>
                    </a:cubicBezTo>
                    <a:cubicBezTo>
                      <a:pt x="2879090" y="444500"/>
                      <a:pt x="2832100" y="430530"/>
                      <a:pt x="2774950" y="438150"/>
                    </a:cubicBezTo>
                    <a:cubicBezTo>
                      <a:pt x="2656840" y="453390"/>
                      <a:pt x="2457450" y="466090"/>
                      <a:pt x="2227580" y="473710"/>
                    </a:cubicBezTo>
                    <a:cubicBezTo>
                      <a:pt x="1838960" y="486410"/>
                      <a:pt x="1052830" y="469900"/>
                      <a:pt x="656590" y="477520"/>
                    </a:cubicBezTo>
                    <a:cubicBezTo>
                      <a:pt x="416560" y="481330"/>
                      <a:pt x="168910" y="581660"/>
                      <a:pt x="77470" y="496570"/>
                    </a:cubicBezTo>
                    <a:cubicBezTo>
                      <a:pt x="0" y="425450"/>
                      <a:pt x="59690" y="86360"/>
                      <a:pt x="59690" y="86360"/>
                    </a:cubicBezTo>
                  </a:path>
                </a:pathLst>
              </a:custGeom>
              <a:solidFill>
                <a:srgbClr val="F39CAB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name="TextBox 19" id="19"/>
            <p:cNvSpPr txBox="true"/>
            <p:nvPr/>
          </p:nvSpPr>
          <p:spPr>
            <a:xfrm rot="0">
              <a:off x="0" y="19992"/>
              <a:ext cx="12162490" cy="20862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04"/>
                </a:lnSpc>
              </a:pPr>
              <a:r>
                <a:rPr lang="en-US" sz="2717" b="true">
                  <a:solidFill>
                    <a:srgbClr val="FDF9DE"/>
                  </a:solidFill>
                  <a:latin typeface="Poppins Medium Bold"/>
                  <a:ea typeface="Poppins Medium Bold"/>
                  <a:cs typeface="Poppins Medium Bold"/>
                  <a:sym typeface="Poppins Medium Bold"/>
                </a:rPr>
                <a:t>Surpresa</a:t>
              </a:r>
            </a:p>
            <a:p>
              <a:pPr algn="l" marL="462025" indent="-231013" lvl="1">
                <a:lnSpc>
                  <a:spcPts val="2995"/>
                </a:lnSpc>
                <a:buFont typeface="Arial"/>
                <a:buChar char="•"/>
              </a:pPr>
              <a:r>
                <a:rPr lang="en-US" sz="2139">
                  <a:solidFill>
                    <a:srgbClr val="FDF9DE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Características: Expressão facial: olhos e boca abertos, sobrancelhas levanta</a:t>
              </a:r>
              <a:r>
                <a:rPr lang="en-US" b="true" sz="2139">
                  <a:solidFill>
                    <a:srgbClr val="FDF9DE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das.</a:t>
              </a:r>
            </a:p>
            <a:p>
              <a:pPr algn="l" marL="462025" indent="-231013" lvl="1">
                <a:lnSpc>
                  <a:spcPts val="2995"/>
                </a:lnSpc>
                <a:buFont typeface="Arial"/>
                <a:buChar char="•"/>
              </a:pPr>
              <a:r>
                <a:rPr lang="en-US" b="true" sz="2139">
                  <a:solidFill>
                    <a:srgbClr val="FDF9DE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Função: Reação a algo inesperado ou imprevisto.</a:t>
              </a:r>
            </a:p>
          </p:txBody>
        </p:sp>
      </p:grpSp>
      <p:sp>
        <p:nvSpPr>
          <p:cNvPr name="AutoShape 20" id="20"/>
          <p:cNvSpPr/>
          <p:nvPr/>
        </p:nvSpPr>
        <p:spPr>
          <a:xfrm>
            <a:off x="9144000" y="1897380"/>
            <a:ext cx="0" cy="6492240"/>
          </a:xfrm>
          <a:prstGeom prst="line">
            <a:avLst/>
          </a:prstGeom>
          <a:ln cap="flat" w="38100">
            <a:solidFill>
              <a:srgbClr val="FDF9DE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1" id="21"/>
          <p:cNvGrpSpPr/>
          <p:nvPr/>
        </p:nvGrpSpPr>
        <p:grpSpPr>
          <a:xfrm rot="0">
            <a:off x="9144000" y="3916704"/>
            <a:ext cx="8860476" cy="1600175"/>
            <a:chOff x="0" y="0"/>
            <a:chExt cx="11813968" cy="2133567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4386580" y="39079"/>
              <a:ext cx="3227070" cy="513080"/>
              <a:chOff x="0" y="0"/>
              <a:chExt cx="3227070" cy="51308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-49530" y="50800"/>
                <a:ext cx="3324860" cy="688340"/>
              </a:xfrm>
              <a:custGeom>
                <a:avLst/>
                <a:gdLst/>
                <a:ahLst/>
                <a:cxnLst/>
                <a:rect r="r" b="b" t="t" l="l"/>
                <a:pathLst>
                  <a:path h="688340" w="3324860">
                    <a:moveTo>
                      <a:pt x="100330" y="0"/>
                    </a:moveTo>
                    <a:cubicBezTo>
                      <a:pt x="3324860" y="100330"/>
                      <a:pt x="3324860" y="307340"/>
                      <a:pt x="3224530" y="406400"/>
                    </a:cubicBezTo>
                    <a:cubicBezTo>
                      <a:pt x="2948940" y="683260"/>
                      <a:pt x="377190" y="688340"/>
                      <a:pt x="100330" y="411480"/>
                    </a:cubicBezTo>
                    <a:cubicBezTo>
                      <a:pt x="0" y="311150"/>
                      <a:pt x="100330" y="0"/>
                      <a:pt x="100330" y="0"/>
                    </a:cubicBezTo>
                  </a:path>
                </a:pathLst>
              </a:custGeom>
              <a:solidFill>
                <a:srgbClr val="D2AEA2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name="TextBox 24" id="24"/>
            <p:cNvSpPr txBox="true"/>
            <p:nvPr/>
          </p:nvSpPr>
          <p:spPr>
            <a:xfrm rot="0">
              <a:off x="0" y="-57150"/>
              <a:ext cx="11813968" cy="2190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56"/>
                </a:lnSpc>
              </a:pPr>
              <a:r>
                <a:rPr lang="en-US" sz="3111" b="true">
                  <a:solidFill>
                    <a:srgbClr val="FDF9DE"/>
                  </a:solidFill>
                  <a:latin typeface="Poppins Medium Bold"/>
                  <a:ea typeface="Poppins Medium Bold"/>
                  <a:cs typeface="Poppins Medium Bold"/>
                  <a:sym typeface="Poppins Medium Bold"/>
                </a:rPr>
                <a:t>Desprezo</a:t>
              </a:r>
            </a:p>
            <a:p>
              <a:pPr algn="l" marL="462025" indent="-231013" lvl="1">
                <a:lnSpc>
                  <a:spcPts val="2995"/>
                </a:lnSpc>
                <a:buFont typeface="Arial"/>
                <a:buChar char="•"/>
              </a:pPr>
              <a:r>
                <a:rPr lang="en-US" sz="2139">
                  <a:solidFill>
                    <a:srgbClr val="FDF9DE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Características: Expressão facial: um lado da boca levantado.</a:t>
              </a:r>
            </a:p>
            <a:p>
              <a:pPr algn="l" marL="462025" indent="-231013" lvl="1">
                <a:lnSpc>
                  <a:spcPts val="2995"/>
                </a:lnSpc>
                <a:buFont typeface="Arial"/>
                <a:buChar char="•"/>
              </a:pPr>
              <a:r>
                <a:rPr lang="en-US" sz="2139">
                  <a:solidFill>
                    <a:srgbClr val="FDF9DE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Função: In</a:t>
              </a:r>
              <a:r>
                <a:rPr lang="en-US" b="true" sz="2139">
                  <a:solidFill>
                    <a:srgbClr val="FDF9DE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dica desdém ou superioridade.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9144000" y="6164991"/>
            <a:ext cx="9121868" cy="1597961"/>
            <a:chOff x="0" y="0"/>
            <a:chExt cx="12162490" cy="2130614"/>
          </a:xfrm>
        </p:grpSpPr>
        <p:grpSp>
          <p:nvGrpSpPr>
            <p:cNvPr name="Group 26" id="26"/>
            <p:cNvGrpSpPr/>
            <p:nvPr/>
          </p:nvGrpSpPr>
          <p:grpSpPr>
            <a:xfrm rot="0">
              <a:off x="5305145" y="0"/>
              <a:ext cx="1344575" cy="610376"/>
              <a:chOff x="0" y="0"/>
              <a:chExt cx="1172210" cy="53213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-20320" y="71120"/>
                <a:ext cx="1224280" cy="542290"/>
              </a:xfrm>
              <a:custGeom>
                <a:avLst/>
                <a:gdLst/>
                <a:ahLst/>
                <a:cxnLst/>
                <a:rect r="r" b="b" t="t" l="l"/>
                <a:pathLst>
                  <a:path h="542290" w="1224280">
                    <a:moveTo>
                      <a:pt x="71120" y="0"/>
                    </a:moveTo>
                    <a:cubicBezTo>
                      <a:pt x="1224280" y="62230"/>
                      <a:pt x="1224280" y="300990"/>
                      <a:pt x="1140460" y="386080"/>
                    </a:cubicBezTo>
                    <a:cubicBezTo>
                      <a:pt x="1005840" y="524510"/>
                      <a:pt x="228600" y="542290"/>
                      <a:pt x="87630" y="410210"/>
                    </a:cubicBezTo>
                    <a:cubicBezTo>
                      <a:pt x="0" y="327660"/>
                      <a:pt x="71120" y="0"/>
                      <a:pt x="71120" y="0"/>
                    </a:cubicBezTo>
                  </a:path>
                </a:pathLst>
              </a:custGeom>
              <a:solidFill>
                <a:srgbClr val="C1FF72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name="TextBox 28" id="28"/>
            <p:cNvSpPr txBox="true"/>
            <p:nvPr/>
          </p:nvSpPr>
          <p:spPr>
            <a:xfrm rot="0">
              <a:off x="0" y="-24075"/>
              <a:ext cx="12162490" cy="21546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85"/>
                </a:lnSpc>
              </a:pPr>
              <a:r>
                <a:rPr lang="en-US" sz="2989" b="true">
                  <a:solidFill>
                    <a:srgbClr val="FDF9DE"/>
                  </a:solidFill>
                  <a:latin typeface="Poppins Medium Bold"/>
                  <a:ea typeface="Poppins Medium Bold"/>
                  <a:cs typeface="Poppins Medium Bold"/>
                  <a:sym typeface="Poppins Medium Bold"/>
                </a:rPr>
                <a:t>Nojo</a:t>
              </a:r>
            </a:p>
            <a:p>
              <a:pPr algn="l" marL="462025" indent="-231013" lvl="1">
                <a:lnSpc>
                  <a:spcPts val="2995"/>
                </a:lnSpc>
                <a:buFont typeface="Arial"/>
                <a:buChar char="•"/>
              </a:pPr>
              <a:r>
                <a:rPr lang="en-US" sz="2139">
                  <a:solidFill>
                    <a:srgbClr val="FDF9DE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Características: Expressão facial: nariz enruga</a:t>
              </a:r>
              <a:r>
                <a:rPr lang="en-US" b="true" sz="2139">
                  <a:solidFill>
                    <a:srgbClr val="FDF9DE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do, boca virada para baixo.</a:t>
              </a:r>
            </a:p>
            <a:p>
              <a:pPr algn="l" marL="462025" indent="-231013" lvl="1">
                <a:lnSpc>
                  <a:spcPts val="2995"/>
                </a:lnSpc>
                <a:buFont typeface="Arial"/>
                <a:buChar char="•"/>
              </a:pPr>
              <a:r>
                <a:rPr lang="en-US" b="true" sz="2139">
                  <a:solidFill>
                    <a:srgbClr val="FDF9DE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Função: Rejeição a algo que causa repulsa.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2422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89359" y="304989"/>
            <a:ext cx="7041952" cy="1094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true">
                <a:solidFill>
                  <a:srgbClr val="FDF9DE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Casos de estudo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58472" y="2132727"/>
            <a:ext cx="16771056" cy="2847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61"/>
              </a:lnSpc>
            </a:pPr>
            <a:r>
              <a:rPr lang="en-US" b="true" sz="2615">
                <a:solidFill>
                  <a:srgbClr val="F39CAB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Caso Mary (Paul Ekman):</a:t>
            </a:r>
          </a:p>
          <a:p>
            <a:pPr algn="just">
              <a:lnSpc>
                <a:spcPts val="3661"/>
              </a:lnSpc>
            </a:pPr>
            <a:r>
              <a:rPr lang="en-US" b="true" sz="2615" u="sng">
                <a:solidFill>
                  <a:srgbClr val="F39CAB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História:</a:t>
            </a:r>
            <a:r>
              <a:rPr lang="en-US" b="true" sz="2615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Uma paciente diagnosticada com depressão mentiu para seu médico dizendo que estava bem. Ekman analisou a gravação da consulta e detectou uma expressão de desespero rápida, apesar da fachada convincente. Esse caso despertou o interesse de Ekman em estudar as expressões faciais e suas relações com emoções genuínas.</a:t>
            </a:r>
          </a:p>
          <a:p>
            <a:pPr algn="l">
              <a:lnSpc>
                <a:spcPts val="4446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537388" y="5703933"/>
            <a:ext cx="17545892" cy="2462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F39CAB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Estudo Cultural de Ekman:</a:t>
            </a:r>
          </a:p>
          <a:p>
            <a:pPr algn="just">
              <a:lnSpc>
                <a:spcPts val="3919"/>
              </a:lnSpc>
            </a:pPr>
            <a:r>
              <a:rPr lang="en-US" b="true" sz="2799" u="sng">
                <a:solidFill>
                  <a:srgbClr val="F39CAB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Objetivo:</a:t>
            </a:r>
            <a:r>
              <a:rPr lang="en-US" sz="2799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Ekman viajou por várias culturas, incluindo Argentina, Japão, Brasil e Nova Guiné, para testar a universalidade das expressões faciais. Ele constatou que, independentemente da cultura, as emoções primárias eram compreendidas globalmente.</a:t>
            </a:r>
          </a:p>
          <a:p>
            <a:pPr algn="just">
              <a:lnSpc>
                <a:spcPts val="3919"/>
              </a:lnSpc>
            </a:pP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BD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38273" y="2999542"/>
            <a:ext cx="16411454" cy="1436708"/>
            <a:chOff x="0" y="0"/>
            <a:chExt cx="21881939" cy="191561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1881939" cy="1915610"/>
              <a:chOff x="0" y="0"/>
              <a:chExt cx="4322358" cy="378392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322358" cy="378392"/>
              </a:xfrm>
              <a:custGeom>
                <a:avLst/>
                <a:gdLst/>
                <a:ahLst/>
                <a:cxnLst/>
                <a:rect r="r" b="b" t="t" l="l"/>
                <a:pathLst>
                  <a:path h="378392" w="4322358">
                    <a:moveTo>
                      <a:pt x="0" y="0"/>
                    </a:moveTo>
                    <a:lnTo>
                      <a:pt x="4322358" y="0"/>
                    </a:lnTo>
                    <a:lnTo>
                      <a:pt x="4322358" y="378392"/>
                    </a:lnTo>
                    <a:lnTo>
                      <a:pt x="0" y="378392"/>
                    </a:lnTo>
                    <a:close/>
                  </a:path>
                </a:pathLst>
              </a:custGeom>
              <a:solidFill>
                <a:srgbClr val="242254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9525"/>
                <a:ext cx="4322358" cy="36886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79"/>
                  </a:lnSpc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0" y="265366"/>
              <a:ext cx="21637622" cy="1447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79"/>
                </a:lnSpc>
                <a:spcBef>
                  <a:spcPct val="0"/>
                </a:spcBef>
              </a:pPr>
              <a:r>
                <a:rPr lang="en-US" b="true" sz="2400" i="true">
                  <a:solidFill>
                    <a:srgbClr val="FDF9D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«Qualquer um se pode zangar, isso é muito simples. Mas zangar-se com a pessoa adequada, no grau exato, no momento oportuno, com o propósito justo e de um modo correto, isso não é decididamente tão simples»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514837" y="5929977"/>
            <a:ext cx="15357461" cy="2573686"/>
            <a:chOff x="0" y="0"/>
            <a:chExt cx="20476614" cy="343158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780164"/>
              <a:ext cx="3674193" cy="1529428"/>
            </a:xfrm>
            <a:custGeom>
              <a:avLst/>
              <a:gdLst/>
              <a:ahLst/>
              <a:cxnLst/>
              <a:rect r="r" b="b" t="t" l="l"/>
              <a:pathLst>
                <a:path h="1529428" w="3674193">
                  <a:moveTo>
                    <a:pt x="0" y="0"/>
                  </a:moveTo>
                  <a:lnTo>
                    <a:pt x="3674193" y="0"/>
                  </a:lnTo>
                  <a:lnTo>
                    <a:pt x="3674193" y="1529427"/>
                  </a:lnTo>
                  <a:lnTo>
                    <a:pt x="0" y="15294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5082236" y="615828"/>
              <a:ext cx="782211" cy="1693763"/>
            </a:xfrm>
            <a:custGeom>
              <a:avLst/>
              <a:gdLst/>
              <a:ahLst/>
              <a:cxnLst/>
              <a:rect r="r" b="b" t="t" l="l"/>
              <a:pathLst>
                <a:path h="1693763" w="782211">
                  <a:moveTo>
                    <a:pt x="0" y="0"/>
                  </a:moveTo>
                  <a:lnTo>
                    <a:pt x="782211" y="0"/>
                  </a:lnTo>
                  <a:lnTo>
                    <a:pt x="782211" y="1693763"/>
                  </a:lnTo>
                  <a:lnTo>
                    <a:pt x="0" y="16937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6083515" y="561310"/>
              <a:ext cx="1206314" cy="1748281"/>
            </a:xfrm>
            <a:custGeom>
              <a:avLst/>
              <a:gdLst/>
              <a:ahLst/>
              <a:cxnLst/>
              <a:rect r="r" b="b" t="t" l="l"/>
              <a:pathLst>
                <a:path h="1748281" w="1206314">
                  <a:moveTo>
                    <a:pt x="0" y="0"/>
                  </a:moveTo>
                  <a:lnTo>
                    <a:pt x="1206314" y="0"/>
                  </a:lnTo>
                  <a:lnTo>
                    <a:pt x="1206314" y="1748281"/>
                  </a:lnTo>
                  <a:lnTo>
                    <a:pt x="0" y="17482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8223237" y="81664"/>
              <a:ext cx="4615641" cy="2552358"/>
            </a:xfrm>
            <a:custGeom>
              <a:avLst/>
              <a:gdLst/>
              <a:ahLst/>
              <a:cxnLst/>
              <a:rect r="r" b="b" t="t" l="l"/>
              <a:pathLst>
                <a:path h="2552358" w="4615641">
                  <a:moveTo>
                    <a:pt x="0" y="0"/>
                  </a:moveTo>
                  <a:lnTo>
                    <a:pt x="4615641" y="0"/>
                  </a:lnTo>
                  <a:lnTo>
                    <a:pt x="4615641" y="2552357"/>
                  </a:lnTo>
                  <a:lnTo>
                    <a:pt x="0" y="2552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3311850" y="933735"/>
              <a:ext cx="3154488" cy="1003432"/>
            </a:xfrm>
            <a:custGeom>
              <a:avLst/>
              <a:gdLst/>
              <a:ahLst/>
              <a:cxnLst/>
              <a:rect r="r" b="b" t="t" l="l"/>
              <a:pathLst>
                <a:path h="1003432" w="3154488">
                  <a:moveTo>
                    <a:pt x="0" y="0"/>
                  </a:moveTo>
                  <a:lnTo>
                    <a:pt x="3154489" y="0"/>
                  </a:lnTo>
                  <a:lnTo>
                    <a:pt x="3154489" y="1003432"/>
                  </a:lnTo>
                  <a:lnTo>
                    <a:pt x="0" y="1003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888" r="0" b="-888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7639074" y="0"/>
              <a:ext cx="2321537" cy="1544878"/>
            </a:xfrm>
            <a:custGeom>
              <a:avLst/>
              <a:gdLst/>
              <a:ahLst/>
              <a:cxnLst/>
              <a:rect r="r" b="b" t="t" l="l"/>
              <a:pathLst>
                <a:path h="1544878" w="2321537">
                  <a:moveTo>
                    <a:pt x="0" y="0"/>
                  </a:moveTo>
                  <a:lnTo>
                    <a:pt x="2321537" y="0"/>
                  </a:lnTo>
                  <a:lnTo>
                    <a:pt x="2321537" y="1544878"/>
                  </a:lnTo>
                  <a:lnTo>
                    <a:pt x="0" y="1544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17123071" y="1788836"/>
              <a:ext cx="3353543" cy="1642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níveis de adrenalina e noradrenalina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409325" y="5294700"/>
            <a:ext cx="6111015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242254"/>
                </a:solidFill>
                <a:latin typeface="Poppins Bold"/>
                <a:ea typeface="Poppins Bold"/>
                <a:cs typeface="Poppins Bold"/>
                <a:sym typeface="Poppins Bold"/>
              </a:rPr>
              <a:t>Como se expressa no nosso corpo?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717372" y="589868"/>
            <a:ext cx="2853255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89"/>
              </a:lnSpc>
            </a:pPr>
            <a:r>
              <a:rPr lang="en-US" sz="6825" i="true" b="true">
                <a:solidFill>
                  <a:srgbClr val="FDF9DE"/>
                </a:solidFill>
                <a:latin typeface="Poppins Bold"/>
                <a:ea typeface="Poppins Bold"/>
                <a:cs typeface="Poppins Bold"/>
                <a:sym typeface="Poppins Bold"/>
              </a:rPr>
              <a:t>Raiva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09325" y="2173688"/>
            <a:ext cx="5572884" cy="530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2"/>
              </a:lnSpc>
              <a:spcBef>
                <a:spcPct val="0"/>
              </a:spcBef>
            </a:pPr>
            <a:r>
              <a:rPr lang="en-US" b="true" sz="3418" i="true">
                <a:solidFill>
                  <a:srgbClr val="242254"/>
                </a:solidFill>
                <a:latin typeface="Poppins Bold"/>
                <a:ea typeface="Poppins Bold"/>
                <a:cs typeface="Poppins Bold"/>
                <a:sym typeface="Poppins Bold"/>
              </a:rPr>
              <a:t>Segundo Aristóteles :</a:t>
            </a:r>
          </a:p>
        </p:txBody>
      </p:sp>
    </p:spTree>
  </p:cSld>
  <p:clrMapOvr>
    <a:masterClrMapping/>
  </p:clrMapOvr>
  <p:transition spd="slow">
    <p:push dir="l"/>
  </p:transition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FDF9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227402" y="477697"/>
            <a:ext cx="9833195" cy="1668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true">
                <a:solidFill>
                  <a:srgbClr val="C7A3D7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Papel das Emoções no Comportamento Humano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3320677"/>
            <a:ext cx="18288000" cy="3989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0"/>
              </a:lnSpc>
            </a:pPr>
          </a:p>
          <a:p>
            <a:pPr algn="l" marL="990149" indent="-330050" lvl="2">
              <a:lnSpc>
                <a:spcPts val="3210"/>
              </a:lnSpc>
              <a:buFont typeface="Arial"/>
              <a:buChar char="⚬"/>
            </a:pPr>
            <a:r>
              <a:rPr lang="en-US" b="true" sz="2293">
                <a:solidFill>
                  <a:srgbClr val="C7A3D7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Emoções e Sobrevivência:</a:t>
            </a:r>
            <a:r>
              <a:rPr lang="en-US" b="true" sz="2293">
                <a:solidFill>
                  <a:srgbClr val="FDF9DE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 </a:t>
            </a:r>
            <a:r>
              <a:rPr lang="en-US" sz="2293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Emoções foram essenciais para a sobrevivência da espécie, regulando o comportamento humano de maneira adaptativa.</a:t>
            </a:r>
          </a:p>
          <a:p>
            <a:pPr algn="l">
              <a:lnSpc>
                <a:spcPts val="3210"/>
              </a:lnSpc>
            </a:pPr>
          </a:p>
          <a:p>
            <a:pPr algn="l" marL="990149" indent="-330050" lvl="2">
              <a:lnSpc>
                <a:spcPts val="3210"/>
              </a:lnSpc>
              <a:buFont typeface="Arial"/>
              <a:buChar char="⚬"/>
            </a:pPr>
            <a:r>
              <a:rPr lang="en-US" b="true" sz="2293">
                <a:solidFill>
                  <a:srgbClr val="C7A3D7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Regulação do Comportamento:</a:t>
            </a:r>
            <a:r>
              <a:rPr lang="en-US" sz="2293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b="true" sz="2293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As emoções orientam ou desorientam nossas ações, funcionando como uma bússola que regula o comportamento e ajuda na construção da personalidade.</a:t>
            </a:r>
          </a:p>
          <a:p>
            <a:pPr algn="l">
              <a:lnSpc>
                <a:spcPts val="3210"/>
              </a:lnSpc>
            </a:pPr>
          </a:p>
          <a:p>
            <a:pPr algn="l" marL="990149" indent="-330050" lvl="2">
              <a:lnSpc>
                <a:spcPts val="3210"/>
              </a:lnSpc>
              <a:buFont typeface="Arial"/>
              <a:buChar char="⚬"/>
            </a:pPr>
            <a:r>
              <a:rPr lang="en-US" b="true" sz="2293">
                <a:solidFill>
                  <a:srgbClr val="C7A3D7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Aprendizagem e Emoções:</a:t>
            </a:r>
            <a:r>
              <a:rPr lang="en-US" b="true" sz="2293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b="true" sz="2293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Emoções não inatas (agradáveis e dolorosas) são importantes para aprendizado e desenvolvimento emocional, influenciando nossas escolhas e decisões.</a:t>
            </a:r>
          </a:p>
          <a:p>
            <a:pPr algn="ctr">
              <a:lnSpc>
                <a:spcPts val="3210"/>
              </a:lnSpc>
            </a:pPr>
          </a:p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p="http://schemas.openxmlformats.org/presentationml/2006/main" xmlns:a="http://schemas.openxmlformats.org/drawingml/2006/main">
  <p:cSld>
    <p:bg>
      <p:bgPr>
        <a:solidFill>
          <a:srgbClr val="FDF9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3540" y="1607171"/>
            <a:ext cx="18134460" cy="5381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04"/>
              </a:lnSpc>
            </a:pPr>
            <a:r>
              <a:rPr lang="en-US" b="true" sz="2360" u="sng">
                <a:solidFill>
                  <a:srgbClr val="C7A3D7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Definição:</a:t>
            </a:r>
            <a:r>
              <a:rPr lang="en-US" sz="2360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Capacidade de usar as emoções para promover o sucesso pessoal. </a:t>
            </a:r>
          </a:p>
          <a:p>
            <a:pPr algn="just">
              <a:lnSpc>
                <a:spcPts val="3445"/>
              </a:lnSpc>
            </a:pPr>
          </a:p>
          <a:p>
            <a:pPr algn="just">
              <a:lnSpc>
                <a:spcPts val="3445"/>
              </a:lnSpc>
            </a:pPr>
            <a:r>
              <a:rPr lang="en-US" sz="2460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Envolve competências pessoais e sociais, como:</a:t>
            </a:r>
          </a:p>
          <a:p>
            <a:pPr algn="just" marL="509703" indent="-254851" lvl="1">
              <a:lnSpc>
                <a:spcPts val="3305"/>
              </a:lnSpc>
              <a:buFont typeface="Arial"/>
              <a:buChar char="•"/>
            </a:pPr>
            <a:r>
              <a:rPr lang="en-US" sz="2360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Autoconhecimento emocional</a:t>
            </a:r>
          </a:p>
          <a:p>
            <a:pPr algn="just" marL="509703" indent="-254851" lvl="1">
              <a:lnSpc>
                <a:spcPts val="3305"/>
              </a:lnSpc>
              <a:buFont typeface="Arial"/>
              <a:buChar char="•"/>
            </a:pPr>
            <a:r>
              <a:rPr lang="en-US" sz="2360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Autocontrole e motivação</a:t>
            </a:r>
          </a:p>
          <a:p>
            <a:pPr algn="just" marL="509703" indent="-254851" lvl="1">
              <a:lnSpc>
                <a:spcPts val="3305"/>
              </a:lnSpc>
              <a:buFont typeface="Arial"/>
              <a:buChar char="•"/>
            </a:pPr>
            <a:r>
              <a:rPr lang="en-US" sz="2360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Empatia</a:t>
            </a:r>
          </a:p>
          <a:p>
            <a:pPr algn="just" marL="509703" indent="-254851" lvl="1">
              <a:lnSpc>
                <a:spcPts val="3305"/>
              </a:lnSpc>
              <a:buFont typeface="Arial"/>
              <a:buChar char="•"/>
            </a:pPr>
            <a:r>
              <a:rPr lang="en-US" sz="2360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Persistência e controle de impulsos</a:t>
            </a:r>
          </a:p>
          <a:p>
            <a:pPr algn="l">
              <a:lnSpc>
                <a:spcPts val="3025"/>
              </a:lnSpc>
            </a:pPr>
          </a:p>
          <a:p>
            <a:pPr algn="l">
              <a:lnSpc>
                <a:spcPts val="3304"/>
              </a:lnSpc>
            </a:pPr>
            <a:r>
              <a:rPr lang="en-US" sz="2360" b="true">
                <a:solidFill>
                  <a:srgbClr val="C7A3D7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Fundamentos:</a:t>
            </a:r>
            <a:r>
              <a:rPr lang="en-US" sz="2360" b="true">
                <a:solidFill>
                  <a:srgbClr val="C7A3D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360" b="true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 conceito de inteligência emocional baseia-se nas inteligências interpessoal e intrapessoal de Howard Gardner (inteligências múltiplas)</a:t>
            </a:r>
          </a:p>
          <a:p>
            <a:pPr algn="l">
              <a:lnSpc>
                <a:spcPts val="3304"/>
              </a:lnSpc>
            </a:pPr>
          </a:p>
          <a:p>
            <a:pPr algn="l">
              <a:lnSpc>
                <a:spcPts val="3304"/>
              </a:lnSpc>
            </a:pPr>
            <a:r>
              <a:rPr lang="en-US" b="true" sz="2360" u="sng">
                <a:solidFill>
                  <a:srgbClr val="C7A3D7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Teorias:</a:t>
            </a:r>
            <a:r>
              <a:rPr lang="en-US" sz="2360" b="true">
                <a:solidFill>
                  <a:srgbClr val="C7A3D7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 </a:t>
            </a:r>
            <a:r>
              <a:rPr lang="en-US" sz="2360" b="true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John Mayer e Peter Salovey definiram a inteligência emocional como um conjunto de capacidades mentais</a:t>
            </a:r>
          </a:p>
          <a:p>
            <a:pPr algn="ctr">
              <a:lnSpc>
                <a:spcPts val="3025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2863290" y="6814911"/>
            <a:ext cx="4496765" cy="3086100"/>
            <a:chOff x="0" y="0"/>
            <a:chExt cx="118433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84333" cy="812800"/>
            </a:xfrm>
            <a:custGeom>
              <a:avLst/>
              <a:gdLst/>
              <a:ahLst/>
              <a:cxnLst/>
              <a:rect r="r" b="b" t="t" l="l"/>
              <a:pathLst>
                <a:path h="812800" w="1184333">
                  <a:moveTo>
                    <a:pt x="87805" y="0"/>
                  </a:moveTo>
                  <a:lnTo>
                    <a:pt x="1096528" y="0"/>
                  </a:lnTo>
                  <a:cubicBezTo>
                    <a:pt x="1145021" y="0"/>
                    <a:pt x="1184333" y="39312"/>
                    <a:pt x="1184333" y="87805"/>
                  </a:cubicBezTo>
                  <a:lnTo>
                    <a:pt x="1184333" y="724995"/>
                  </a:lnTo>
                  <a:cubicBezTo>
                    <a:pt x="1184333" y="773488"/>
                    <a:pt x="1145021" y="812800"/>
                    <a:pt x="1096528" y="812800"/>
                  </a:cubicBezTo>
                  <a:lnTo>
                    <a:pt x="87805" y="812800"/>
                  </a:lnTo>
                  <a:cubicBezTo>
                    <a:pt x="39312" y="812800"/>
                    <a:pt x="0" y="773488"/>
                    <a:pt x="0" y="724995"/>
                  </a:cubicBezTo>
                  <a:lnTo>
                    <a:pt x="0" y="87805"/>
                  </a:lnTo>
                  <a:cubicBezTo>
                    <a:pt x="0" y="39312"/>
                    <a:pt x="39312" y="0"/>
                    <a:pt x="87805" y="0"/>
                  </a:cubicBezTo>
                  <a:close/>
                </a:path>
              </a:pathLst>
            </a:custGeom>
            <a:solidFill>
              <a:srgbClr val="F0B2D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1184333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 emoção pode facilitar a resolução de problemas e fornecer soluções criativas.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144000" y="6976575"/>
            <a:ext cx="5744660" cy="2762771"/>
            <a:chOff x="0" y="0"/>
            <a:chExt cx="1512997" cy="72764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512997" cy="727643"/>
            </a:xfrm>
            <a:custGeom>
              <a:avLst/>
              <a:gdLst/>
              <a:ahLst/>
              <a:cxnLst/>
              <a:rect r="r" b="b" t="t" l="l"/>
              <a:pathLst>
                <a:path h="727643" w="1512997">
                  <a:moveTo>
                    <a:pt x="68731" y="0"/>
                  </a:moveTo>
                  <a:lnTo>
                    <a:pt x="1444266" y="0"/>
                  </a:lnTo>
                  <a:cubicBezTo>
                    <a:pt x="1462494" y="0"/>
                    <a:pt x="1479976" y="7241"/>
                    <a:pt x="1492866" y="20131"/>
                  </a:cubicBezTo>
                  <a:cubicBezTo>
                    <a:pt x="1505756" y="33021"/>
                    <a:pt x="1512997" y="50503"/>
                    <a:pt x="1512997" y="68731"/>
                  </a:cubicBezTo>
                  <a:lnTo>
                    <a:pt x="1512997" y="658912"/>
                  </a:lnTo>
                  <a:cubicBezTo>
                    <a:pt x="1512997" y="696871"/>
                    <a:pt x="1482225" y="727643"/>
                    <a:pt x="1444266" y="727643"/>
                  </a:cubicBezTo>
                  <a:lnTo>
                    <a:pt x="68731" y="727643"/>
                  </a:lnTo>
                  <a:cubicBezTo>
                    <a:pt x="30772" y="727643"/>
                    <a:pt x="0" y="696871"/>
                    <a:pt x="0" y="658912"/>
                  </a:cubicBezTo>
                  <a:lnTo>
                    <a:pt x="0" y="68731"/>
                  </a:lnTo>
                  <a:cubicBezTo>
                    <a:pt x="0" y="30772"/>
                    <a:pt x="30772" y="0"/>
                    <a:pt x="68731" y="0"/>
                  </a:cubicBezTo>
                  <a:close/>
                </a:path>
              </a:pathLst>
            </a:custGeom>
            <a:solidFill>
              <a:srgbClr val="F0B2D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512997" cy="7752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400" u="sng">
                  <a:solidFill>
                    <a:srgbClr val="FFFFFF"/>
                  </a:solidFill>
                  <a:latin typeface="Poppins Medium Bold"/>
                  <a:ea typeface="Poppins Medium Bold"/>
                  <a:cs typeface="Poppins Medium Bold"/>
                  <a:sym typeface="Poppins Medium Bold"/>
                </a:rPr>
                <a:t>Importância:</a:t>
              </a:r>
              <a:r>
                <a:rPr lang="en-US" sz="240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A inteligência emocional não é uma fórmula para o sucesso ou felicidade, mas uma perspectiva sobre diferentes formas de inteligência.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5406826" y="570548"/>
            <a:ext cx="7474347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C7A3D7"/>
                </a:solidFill>
                <a:latin typeface="Poppins Bold"/>
                <a:ea typeface="Poppins Bold"/>
                <a:cs typeface="Poppins Bold"/>
                <a:sym typeface="Poppins Bold"/>
              </a:rPr>
              <a:t>Inteligência Emocional</a:t>
            </a:r>
          </a:p>
        </p:txBody>
      </p:sp>
    </p:spTree>
  </p:cSld>
  <p:clrMapOvr>
    <a:masterClrMapping/>
  </p:clrMapOvr>
  <p:transition spd="fast">
    <p:wipe dir="u"/>
  </p:transition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4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356751" y="3134068"/>
            <a:ext cx="5574499" cy="4079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78"/>
              </a:lnSpc>
              <a:spcBef>
                <a:spcPct val="0"/>
              </a:spcBef>
            </a:pPr>
            <a:r>
              <a:rPr lang="en-US" sz="23842">
                <a:solidFill>
                  <a:srgbClr val="F39CAB"/>
                </a:solidFill>
                <a:latin typeface="Poppins Bold"/>
                <a:ea typeface="Poppins Bold"/>
                <a:cs typeface="Poppins Bold"/>
                <a:sym typeface="Poppins Bold"/>
              </a:rPr>
              <a:t>FIM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663916" y="7213849"/>
            <a:ext cx="2397274" cy="774253"/>
          </a:xfrm>
          <a:custGeom>
            <a:avLst/>
            <a:gdLst/>
            <a:ahLst/>
            <a:cxnLst/>
            <a:rect r="r" b="b" t="t" l="l"/>
            <a:pathLst>
              <a:path h="774253" w="2397274">
                <a:moveTo>
                  <a:pt x="0" y="0"/>
                </a:moveTo>
                <a:lnTo>
                  <a:pt x="2397274" y="0"/>
                </a:lnTo>
                <a:lnTo>
                  <a:pt x="2397274" y="774252"/>
                </a:lnTo>
                <a:lnTo>
                  <a:pt x="0" y="774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829" r="0" b="-2829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F3BD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96800" y="447675"/>
            <a:ext cx="13483153" cy="115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b="true" sz="7500" i="true">
                <a:solidFill>
                  <a:srgbClr val="242254"/>
                </a:solidFill>
                <a:latin typeface="Poppins Bold"/>
                <a:ea typeface="Poppins Bold"/>
                <a:cs typeface="Poppins Bold"/>
                <a:sym typeface="Poppins Bold"/>
              </a:rPr>
              <a:t>o que são emoções?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496800" y="2397076"/>
            <a:ext cx="13483153" cy="1560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18160" indent="-259080" lvl="1">
              <a:lnSpc>
                <a:spcPts val="3120"/>
              </a:lnSpc>
              <a:buFont typeface="Arial"/>
              <a:buChar char="•"/>
            </a:pPr>
            <a:r>
              <a:rPr lang="en-US" sz="2400" i="true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forma mais elementar de comunicação humana, são reações corporais, com muito de involuntário e não deliberado, que se constituem como manifestações de agrado ou desagrado aos acontecimentos que marcam a vida do sujeito.</a:t>
            </a:r>
          </a:p>
          <a:p>
            <a:pPr algn="ctr">
              <a:lnSpc>
                <a:spcPts val="312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2496800" y="5048250"/>
            <a:ext cx="13483153" cy="779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18160" indent="-259080" lvl="1">
              <a:lnSpc>
                <a:spcPts val="3120"/>
              </a:lnSpc>
              <a:buFont typeface="Arial"/>
              <a:buChar char="•"/>
            </a:pPr>
            <a:r>
              <a:rPr lang="en-US" sz="2400" i="true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experiência mental e privada dos afetos e das emoções. Distingue-se das emoções pelo seu caráter subjetivo ,avaliativo e cognitivo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119795" y="4066445"/>
            <a:ext cx="6024205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1"/>
              </a:lnSpc>
            </a:pPr>
            <a:r>
              <a:rPr lang="en-US" b="true" sz="3150" i="true">
                <a:solidFill>
                  <a:srgbClr val="242254"/>
                </a:solidFill>
                <a:latin typeface="Poppins Bold"/>
                <a:ea typeface="Poppins Bold"/>
                <a:cs typeface="Poppins Bold"/>
                <a:sym typeface="Poppins Bold"/>
              </a:rPr>
              <a:t>e os sentimentos?</a:t>
            </a:r>
          </a:p>
        </p:txBody>
      </p:sp>
    </p:spTree>
  </p:cSld>
  <p:clrMapOvr>
    <a:masterClrMapping/>
  </p:clrMapOvr>
  <p:transition spd="fast">
    <p:cover dir="u"/>
  </p:transition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3BD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96800" y="447675"/>
            <a:ext cx="13483153" cy="115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b="true" sz="7500" i="true">
                <a:solidFill>
                  <a:srgbClr val="242254"/>
                </a:solidFill>
                <a:latin typeface="Poppins Bold"/>
                <a:ea typeface="Poppins Bold"/>
                <a:cs typeface="Poppins Bold"/>
                <a:sym typeface="Poppins Bold"/>
              </a:rPr>
              <a:t>o que são emoções?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496800" y="2397076"/>
            <a:ext cx="13483153" cy="1560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18160" indent="-259080" lvl="1">
              <a:lnSpc>
                <a:spcPts val="3120"/>
              </a:lnSpc>
              <a:buFont typeface="Arial"/>
              <a:buChar char="•"/>
            </a:pPr>
            <a:r>
              <a:rPr lang="en-US" sz="2400" i="true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forma mais elementar de comunicação humana, são reações corporais, com muito de involuntário e não deliberado, que se constituem como manifestações de agrado ou desagrado aos acontecimentos que marcam a vida do sujeito.</a:t>
            </a:r>
          </a:p>
          <a:p>
            <a:pPr algn="ctr">
              <a:lnSpc>
                <a:spcPts val="312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2496800" y="5048250"/>
            <a:ext cx="13483153" cy="779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18160" indent="-259080" lvl="1">
              <a:lnSpc>
                <a:spcPts val="3120"/>
              </a:lnSpc>
              <a:buFont typeface="Arial"/>
              <a:buChar char="•"/>
            </a:pPr>
            <a:r>
              <a:rPr lang="en-US" sz="2400" i="true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experiência mental e privada dos afetos e das emoções. Distingue-se das emoções pelo seu caráter subjetivo ,avaliativo e cognitivo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119795" y="4066445"/>
            <a:ext cx="6024205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1"/>
              </a:lnSpc>
            </a:pPr>
            <a:r>
              <a:rPr lang="en-US" b="true" sz="3150" i="true">
                <a:solidFill>
                  <a:srgbClr val="242254"/>
                </a:solidFill>
                <a:latin typeface="Poppins Bold"/>
                <a:ea typeface="Poppins Bold"/>
                <a:cs typeface="Poppins Bold"/>
                <a:sym typeface="Poppins Bold"/>
              </a:rPr>
              <a:t>e os sentimentos?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0" y="0"/>
            <a:ext cx="18382377" cy="10287000"/>
            <a:chOff x="0" y="0"/>
            <a:chExt cx="4841449" cy="270933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841449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41449">
                  <a:moveTo>
                    <a:pt x="0" y="0"/>
                  </a:moveTo>
                  <a:lnTo>
                    <a:pt x="4841449" y="0"/>
                  </a:lnTo>
                  <a:lnTo>
                    <a:pt x="484144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48627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4841449" cy="27093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19"/>
                </a:lnSpc>
              </a:pPr>
            </a:p>
          </p:txBody>
        </p:sp>
      </p:grpSp>
      <p:graphicFrame>
        <p:nvGraphicFramePr>
          <p:cNvPr name="Table 9" id="9"/>
          <p:cNvGraphicFramePr>
            <a:graphicFrameLocks noGrp="true"/>
          </p:cNvGraphicFramePr>
          <p:nvPr/>
        </p:nvGraphicFramePr>
        <p:xfrm>
          <a:off x="3260999" y="731516"/>
          <a:ext cx="3764432" cy="8671569"/>
        </p:xfrm>
        <a:graphic>
          <a:graphicData uri="http://schemas.openxmlformats.org/drawingml/2006/table">
            <a:tbl>
              <a:tblPr/>
              <a:tblGrid>
                <a:gridCol w="1669244"/>
              </a:tblGrid>
              <a:tr h="86250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324B9A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Emoções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9DE"/>
                    </a:solidFill>
                  </a:tcPr>
                </a:tc>
              </a:tr>
              <a:tr h="209628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As emoções são </a:t>
                      </a:r>
                      <a:r>
                        <a:rPr lang="en-US" sz="1800" u="sng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públicas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 (observáveis pelos os outros)</a:t>
                      </a:r>
                      <a:endParaRPr lang="en-US" sz="1100"/>
                    </a:p>
                    <a:p>
                      <a:pPr algn="ctr">
                        <a:lnSpc>
                          <a:spcPts val="2520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9DE"/>
                    </a:solidFill>
                  </a:tcPr>
                </a:tc>
              </a:tr>
              <a:tr h="149172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As emoções geram sentimentos</a:t>
                      </a:r>
                      <a:endParaRPr lang="en-US" sz="1100"/>
                    </a:p>
                    <a:p>
                      <a:pPr algn="ctr">
                        <a:lnSpc>
                          <a:spcPts val="2520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9DE"/>
                    </a:solidFill>
                  </a:tcPr>
                </a:tc>
              </a:tr>
              <a:tr h="210011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As emoções constituem o início de um processo contínuo</a:t>
                      </a:r>
                      <a:endParaRPr lang="en-US" sz="1100"/>
                    </a:p>
                    <a:p>
                      <a:pPr algn="ctr">
                        <a:lnSpc>
                          <a:spcPts val="2520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9DE"/>
                    </a:solidFill>
                  </a:tcPr>
                </a:tc>
              </a:tr>
              <a:tr h="21209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As emoções </a:t>
                      </a:r>
                      <a:r>
                        <a:rPr lang="en-US" sz="1800" u="sng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não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 requerem necessariamente consciência</a:t>
                      </a:r>
                      <a:endParaRPr lang="en-US" sz="1100"/>
                    </a:p>
                    <a:p>
                      <a:pPr algn="ctr">
                        <a:lnSpc>
                          <a:spcPts val="2520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9DE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10" id="10"/>
          <p:cNvGraphicFramePr>
            <a:graphicFrameLocks noGrp="true"/>
          </p:cNvGraphicFramePr>
          <p:nvPr/>
        </p:nvGraphicFramePr>
        <p:xfrm>
          <a:off x="10338282" y="731516"/>
          <a:ext cx="3783482" cy="8671569"/>
        </p:xfrm>
        <a:graphic>
          <a:graphicData uri="http://schemas.openxmlformats.org/drawingml/2006/table">
            <a:tbl>
              <a:tblPr/>
              <a:tblGrid>
                <a:gridCol w="1677691"/>
              </a:tblGrid>
              <a:tr h="86250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324B9A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Sentimentos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9DE"/>
                    </a:solidFill>
                  </a:tcPr>
                </a:tc>
              </a:tr>
              <a:tr h="209628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Os sentimentos são </a:t>
                      </a:r>
                      <a:r>
                        <a:rPr lang="en-US" sz="1800" u="sng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privados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 (não observáveis pelos outros)</a:t>
                      </a:r>
                      <a:endParaRPr lang="en-US" sz="1100"/>
                    </a:p>
                    <a:p>
                      <a:pPr algn="ctr">
                        <a:lnSpc>
                          <a:spcPts val="2520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9DE"/>
                    </a:solidFill>
                  </a:tcPr>
                </a:tc>
              </a:tr>
              <a:tr h="149172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Os sentimentos geram emoções</a:t>
                      </a:r>
                      <a:endParaRPr lang="en-US" sz="1100"/>
                    </a:p>
                    <a:p>
                      <a:pPr algn="ctr">
                        <a:lnSpc>
                          <a:spcPts val="2520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9DE"/>
                    </a:solidFill>
                  </a:tcPr>
                </a:tc>
              </a:tr>
              <a:tr h="210011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Os sentimentos constituem o fim de um processo contínuo</a:t>
                      </a:r>
                      <a:endParaRPr lang="en-US" sz="1100"/>
                    </a:p>
                    <a:p>
                      <a:pPr algn="ctr">
                        <a:lnSpc>
                          <a:spcPts val="2520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9DE"/>
                    </a:solidFill>
                  </a:tcPr>
                </a:tc>
              </a:tr>
              <a:tr h="21209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Os sentimentos </a:t>
                      </a:r>
                      <a:r>
                        <a:rPr lang="en-US" sz="1800" u="sng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possuem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 uma relação privilegiada com a consciência</a:t>
                      </a:r>
                      <a:endParaRPr lang="en-US" sz="1100"/>
                    </a:p>
                    <a:p>
                      <a:pPr algn="ctr">
                        <a:lnSpc>
                          <a:spcPts val="2520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9DE"/>
                    </a:solidFill>
                  </a:tcPr>
                </a:tc>
              </a:tr>
            </a:tbl>
          </a:graphicData>
        </a:graphic>
      </p:graphicFrame>
      <p:sp>
        <p:nvSpPr>
          <p:cNvPr name="TextBox 11" id="11"/>
          <p:cNvSpPr txBox="true"/>
          <p:nvPr/>
        </p:nvSpPr>
        <p:spPr>
          <a:xfrm rot="0">
            <a:off x="7875249" y="3817711"/>
            <a:ext cx="1613216" cy="2651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78"/>
              </a:lnSpc>
              <a:spcBef>
                <a:spcPct val="0"/>
              </a:spcBef>
            </a:pPr>
            <a:r>
              <a:rPr lang="en-US" b="true" sz="17398" i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≠</a:t>
            </a:r>
          </a:p>
        </p:txBody>
      </p: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9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25537" y="496773"/>
            <a:ext cx="13636927" cy="127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b="true" sz="4200" i="true">
                <a:solidFill>
                  <a:srgbClr val="E46270"/>
                </a:solidFill>
                <a:latin typeface="Poppins Bold"/>
                <a:ea typeface="Poppins Bold"/>
                <a:cs typeface="Poppins Bold"/>
                <a:sym typeface="Poppins Bold"/>
              </a:rPr>
              <a:t>Dimensões biológicas e socais dos processos emocionais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748333" y="2536597"/>
            <a:ext cx="14791334" cy="5213806"/>
          </a:xfrm>
          <a:custGeom>
            <a:avLst/>
            <a:gdLst/>
            <a:ahLst/>
            <a:cxnLst/>
            <a:rect r="r" b="b" t="t" l="l"/>
            <a:pathLst>
              <a:path h="5213806" w="14791334">
                <a:moveTo>
                  <a:pt x="0" y="0"/>
                </a:moveTo>
                <a:lnTo>
                  <a:pt x="14791334" y="0"/>
                </a:lnTo>
                <a:lnTo>
                  <a:pt x="14791334" y="5213806"/>
                </a:lnTo>
                <a:lnTo>
                  <a:pt x="0" y="52138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" r="0" b="-1"/>
            </a:stretch>
          </a:blipFill>
          <a:ln cap="rnd">
            <a:noFill/>
            <a:prstDash val="solid"/>
            <a:round/>
          </a:ln>
        </p:spPr>
      </p:sp>
      <p:sp>
        <p:nvSpPr>
          <p:cNvPr name="TextBox 4" id="4"/>
          <p:cNvSpPr txBox="true"/>
          <p:nvPr/>
        </p:nvSpPr>
        <p:spPr>
          <a:xfrm rot="0">
            <a:off x="1639793" y="7887782"/>
            <a:ext cx="4578070" cy="683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0"/>
              </a:lnSpc>
              <a:spcBef>
                <a:spcPct val="0"/>
              </a:spcBef>
            </a:pPr>
            <a:r>
              <a:rPr lang="en-US" b="true" sz="2250" i="true">
                <a:solidFill>
                  <a:srgbClr val="242254"/>
                </a:solidFill>
                <a:latin typeface="Poppins Bold"/>
                <a:ea typeface="Poppins Bold"/>
                <a:cs typeface="Poppins Bold"/>
                <a:sym typeface="Poppins Bold"/>
              </a:rPr>
              <a:t>ativação dos sistemas nervoso e endócrino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546414" y="7887782"/>
            <a:ext cx="4578070" cy="1024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0"/>
              </a:lnSpc>
              <a:spcBef>
                <a:spcPct val="0"/>
              </a:spcBef>
            </a:pPr>
            <a:r>
              <a:rPr lang="en-US" b="true" sz="2250" i="true">
                <a:solidFill>
                  <a:srgbClr val="242254"/>
                </a:solidFill>
                <a:latin typeface="Poppins Bold"/>
                <a:ea typeface="Poppins Bold"/>
                <a:cs typeface="Poppins Bold"/>
                <a:sym typeface="Poppins Bold"/>
              </a:rPr>
              <a:t>interpretação e significado atribuídos aos estímulos sensoriais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854136" y="7887782"/>
            <a:ext cx="4578070" cy="683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0"/>
              </a:lnSpc>
              <a:spcBef>
                <a:spcPct val="0"/>
              </a:spcBef>
            </a:pPr>
            <a:r>
              <a:rPr lang="en-US" b="true" sz="2250" i="true">
                <a:solidFill>
                  <a:srgbClr val="242254"/>
                </a:solidFill>
                <a:latin typeface="Poppins Bold"/>
                <a:ea typeface="Poppins Bold"/>
                <a:cs typeface="Poppins Bold"/>
                <a:sym typeface="Poppins Bold"/>
              </a:rPr>
              <a:t>dimensão observável das emoções</a:t>
            </a:r>
          </a:p>
        </p:txBody>
      </p:sp>
    </p:spTree>
  </p:cSld>
  <p:clrMapOvr>
    <a:masterClrMapping/>
  </p:clrMapOvr>
  <p:transition spd="fast">
    <p:cover dir="u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7A3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651434" y="845897"/>
            <a:ext cx="13483153" cy="115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b="true" sz="7500" i="true">
                <a:solidFill>
                  <a:srgbClr val="242254"/>
                </a:solidFill>
                <a:latin typeface="Poppins Bold"/>
                <a:ea typeface="Poppins Bold"/>
                <a:cs typeface="Poppins Bold"/>
                <a:sym typeface="Poppins Bold"/>
              </a:rPr>
              <a:t>Ilustração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776558" y="3133991"/>
            <a:ext cx="16734884" cy="4019017"/>
            <a:chOff x="0" y="0"/>
            <a:chExt cx="22313178" cy="5358689"/>
          </a:xfrm>
        </p:grpSpPr>
        <p:sp>
          <p:nvSpPr>
            <p:cNvPr name="AutoShape 4" id="4"/>
            <p:cNvSpPr/>
            <p:nvPr/>
          </p:nvSpPr>
          <p:spPr>
            <a:xfrm>
              <a:off x="9178385" y="907924"/>
              <a:ext cx="0" cy="3891916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true" flipV="false" rot="0">
              <a:off x="16387245" y="0"/>
              <a:ext cx="2459893" cy="1815848"/>
            </a:xfrm>
            <a:custGeom>
              <a:avLst/>
              <a:gdLst/>
              <a:ahLst/>
              <a:cxnLst/>
              <a:rect r="r" b="b" t="t" l="l"/>
              <a:pathLst>
                <a:path h="1815848" w="2459893">
                  <a:moveTo>
                    <a:pt x="2459892" y="0"/>
                  </a:moveTo>
                  <a:lnTo>
                    <a:pt x="0" y="0"/>
                  </a:lnTo>
                  <a:lnTo>
                    <a:pt x="0" y="1815848"/>
                  </a:lnTo>
                  <a:lnTo>
                    <a:pt x="2459892" y="1815848"/>
                  </a:lnTo>
                  <a:lnTo>
                    <a:pt x="2459892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4126206" y="1416137"/>
              <a:ext cx="2679989" cy="2679989"/>
            </a:xfrm>
            <a:custGeom>
              <a:avLst/>
              <a:gdLst/>
              <a:ahLst/>
              <a:cxnLst/>
              <a:rect r="r" b="b" t="t" l="l"/>
              <a:pathLst>
                <a:path h="2679989" w="2679989">
                  <a:moveTo>
                    <a:pt x="0" y="0"/>
                  </a:moveTo>
                  <a:lnTo>
                    <a:pt x="2679989" y="0"/>
                  </a:lnTo>
                  <a:lnTo>
                    <a:pt x="2679989" y="2679989"/>
                  </a:lnTo>
                  <a:lnTo>
                    <a:pt x="0" y="26799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1233311"/>
              <a:ext cx="4621264" cy="3090470"/>
            </a:xfrm>
            <a:custGeom>
              <a:avLst/>
              <a:gdLst/>
              <a:ahLst/>
              <a:cxnLst/>
              <a:rect r="r" b="b" t="t" l="l"/>
              <a:pathLst>
                <a:path h="3090470" w="4621264">
                  <a:moveTo>
                    <a:pt x="0" y="0"/>
                  </a:moveTo>
                  <a:lnTo>
                    <a:pt x="4621264" y="0"/>
                  </a:lnTo>
                  <a:lnTo>
                    <a:pt x="4621264" y="3090470"/>
                  </a:lnTo>
                  <a:lnTo>
                    <a:pt x="0" y="3090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061172" y="1643792"/>
              <a:ext cx="2609214" cy="2243924"/>
            </a:xfrm>
            <a:custGeom>
              <a:avLst/>
              <a:gdLst/>
              <a:ahLst/>
              <a:cxnLst/>
              <a:rect r="r" b="b" t="t" l="l"/>
              <a:pathLst>
                <a:path h="2243924" w="2609214">
                  <a:moveTo>
                    <a:pt x="0" y="0"/>
                  </a:moveTo>
                  <a:lnTo>
                    <a:pt x="2609213" y="0"/>
                  </a:lnTo>
                  <a:lnTo>
                    <a:pt x="2609213" y="2243924"/>
                  </a:lnTo>
                  <a:lnTo>
                    <a:pt x="0" y="2243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9614003" y="1233311"/>
              <a:ext cx="2862815" cy="2862815"/>
            </a:xfrm>
            <a:custGeom>
              <a:avLst/>
              <a:gdLst/>
              <a:ahLst/>
              <a:cxnLst/>
              <a:rect r="r" b="b" t="t" l="l"/>
              <a:pathLst>
                <a:path h="2862815" w="2862815">
                  <a:moveTo>
                    <a:pt x="0" y="0"/>
                  </a:moveTo>
                  <a:lnTo>
                    <a:pt x="2862815" y="0"/>
                  </a:lnTo>
                  <a:lnTo>
                    <a:pt x="2862815" y="2862815"/>
                  </a:lnTo>
                  <a:lnTo>
                    <a:pt x="0" y="28628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9253537" y="1232048"/>
              <a:ext cx="3059641" cy="3048167"/>
            </a:xfrm>
            <a:custGeom>
              <a:avLst/>
              <a:gdLst/>
              <a:ahLst/>
              <a:cxnLst/>
              <a:rect r="r" b="b" t="t" l="l"/>
              <a:pathLst>
                <a:path h="3048167" w="3059641">
                  <a:moveTo>
                    <a:pt x="0" y="0"/>
                  </a:moveTo>
                  <a:lnTo>
                    <a:pt x="3059641" y="0"/>
                  </a:lnTo>
                  <a:lnTo>
                    <a:pt x="3059641" y="3048167"/>
                  </a:lnTo>
                  <a:lnTo>
                    <a:pt x="0" y="3048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132989" y="4790315"/>
              <a:ext cx="4173141" cy="5683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5"/>
                </a:lnSpc>
                <a:spcBef>
                  <a:spcPct val="0"/>
                </a:spcBef>
              </a:pPr>
              <a:r>
                <a:rPr lang="en-US" b="true" sz="2762" i="true">
                  <a:solidFill>
                    <a:srgbClr val="FDF9D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situção estímulo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8095661" y="4790315"/>
              <a:ext cx="2165449" cy="5683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5"/>
                </a:lnSpc>
                <a:spcBef>
                  <a:spcPct val="0"/>
                </a:spcBef>
              </a:pPr>
              <a:r>
                <a:rPr lang="en-US" b="true" sz="2762" i="true">
                  <a:solidFill>
                    <a:srgbClr val="FDF9D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resposta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4223734" y="4790315"/>
              <a:ext cx="2484934" cy="5683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5"/>
                </a:lnSpc>
                <a:spcBef>
                  <a:spcPct val="0"/>
                </a:spcBef>
              </a:pPr>
              <a:r>
                <a:rPr lang="en-US" b="true" sz="2762" i="true">
                  <a:solidFill>
                    <a:srgbClr val="FDF9D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avaliação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16570352" y="548411"/>
              <a:ext cx="2093677" cy="7285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79"/>
                </a:lnSpc>
              </a:pPr>
              <a:r>
                <a:rPr lang="en-US" b="true" sz="1816" i="true">
                  <a:solidFill>
                    <a:srgbClr val="242254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porque me </a:t>
              </a:r>
            </a:p>
            <a:p>
              <a:pPr algn="ctr">
                <a:lnSpc>
                  <a:spcPts val="2179"/>
                </a:lnSpc>
                <a:spcBef>
                  <a:spcPct val="0"/>
                </a:spcBef>
              </a:pPr>
              <a:r>
                <a:rPr lang="en-US" b="true" sz="1816" i="true">
                  <a:solidFill>
                    <a:srgbClr val="242254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sinto assim?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19773063" y="4790315"/>
              <a:ext cx="2020590" cy="5683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5"/>
                </a:lnSpc>
                <a:spcBef>
                  <a:spcPct val="0"/>
                </a:spcBef>
              </a:pPr>
              <a:r>
                <a:rPr lang="en-US" b="true" sz="2762" i="true">
                  <a:solidFill>
                    <a:srgbClr val="FDF9D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emoção</a:t>
              </a:r>
            </a:p>
          </p:txBody>
        </p:sp>
      </p:grpSp>
    </p:spTree>
  </p:cSld>
  <p:clrMapOvr>
    <a:masterClrMapping/>
  </p:clrMapOvr>
  <p:transition spd="fast">
    <p:cover dir="d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BD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624533" y="2110156"/>
            <a:ext cx="7486294" cy="6066689"/>
          </a:xfrm>
          <a:custGeom>
            <a:avLst/>
            <a:gdLst/>
            <a:ahLst/>
            <a:cxnLst/>
            <a:rect r="r" b="b" t="t" l="l"/>
            <a:pathLst>
              <a:path h="6066689" w="7486294">
                <a:moveTo>
                  <a:pt x="0" y="0"/>
                </a:moveTo>
                <a:lnTo>
                  <a:pt x="7486294" y="0"/>
                </a:lnTo>
                <a:lnTo>
                  <a:pt x="7486294" y="6066688"/>
                </a:lnTo>
                <a:lnTo>
                  <a:pt x="0" y="6066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007663" y="2433650"/>
            <a:ext cx="6785207" cy="3757871"/>
          </a:xfrm>
          <a:custGeom>
            <a:avLst/>
            <a:gdLst/>
            <a:ahLst/>
            <a:cxnLst/>
            <a:rect r="r" b="b" t="t" l="l"/>
            <a:pathLst>
              <a:path h="3757871" w="6785207">
                <a:moveTo>
                  <a:pt x="0" y="0"/>
                </a:moveTo>
                <a:lnTo>
                  <a:pt x="6785206" y="0"/>
                </a:lnTo>
                <a:lnTo>
                  <a:pt x="6785206" y="3757871"/>
                </a:lnTo>
                <a:lnTo>
                  <a:pt x="0" y="37578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881" t="-19250" r="-960" b="-1925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77173" y="2110156"/>
            <a:ext cx="6865510" cy="2828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70"/>
              </a:lnSpc>
            </a:pPr>
            <a:r>
              <a:rPr lang="en-US" sz="6225" i="true" b="true">
                <a:solidFill>
                  <a:srgbClr val="FDF9DE"/>
                </a:solidFill>
                <a:latin typeface="Poppins Bold"/>
                <a:ea typeface="Poppins Bold"/>
                <a:cs typeface="Poppins Bold"/>
                <a:sym typeface="Poppins Bold"/>
              </a:rPr>
              <a:t>A dimensão neurofisiológica das emoções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77173" y="5739314"/>
            <a:ext cx="6865510" cy="852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9"/>
              </a:lnSpc>
            </a:pPr>
            <a:r>
              <a:rPr lang="en-US" sz="2599">
                <a:solidFill>
                  <a:srgbClr val="242254"/>
                </a:solidFill>
                <a:latin typeface="Poppins Bold"/>
                <a:ea typeface="Poppins Bold"/>
                <a:cs typeface="Poppins Bold"/>
                <a:sym typeface="Poppins Bold"/>
              </a:rPr>
              <a:t>Como é que estas reações acontecem no nosso cérebro?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77173" y="7033998"/>
            <a:ext cx="6865510" cy="1169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400" i="true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 nível neurológico, estruturas como a amígdala e o córtex orbitofrontal desempenham papéis essenciais.</a:t>
            </a:r>
            <a:r>
              <a:rPr lang="en-US" sz="2400" i="true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</a:p>
        </p:txBody>
      </p:sp>
    </p:spTree>
  </p:cSld>
  <p:clrMapOvr>
    <a:masterClrMapping/>
  </p:clrMapOvr>
  <p:transition spd="fast">
    <p:wipe dir="l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9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9144000" cy="10287000"/>
          </a:xfrm>
          <a:prstGeom prst="rect">
            <a:avLst/>
          </a:prstGeom>
          <a:solidFill>
            <a:srgbClr val="F3BDD7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1441776" y="538162"/>
            <a:ext cx="4605338" cy="4605338"/>
          </a:xfrm>
          <a:custGeom>
            <a:avLst/>
            <a:gdLst/>
            <a:ahLst/>
            <a:cxnLst/>
            <a:rect r="r" b="b" t="t" l="l"/>
            <a:pathLst>
              <a:path h="4605338" w="4605338">
                <a:moveTo>
                  <a:pt x="0" y="0"/>
                </a:moveTo>
                <a:lnTo>
                  <a:pt x="4605337" y="0"/>
                </a:lnTo>
                <a:lnTo>
                  <a:pt x="4605337" y="4605338"/>
                </a:lnTo>
                <a:lnTo>
                  <a:pt x="0" y="46053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622274" y="4000708"/>
            <a:ext cx="6314040" cy="229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i="true" b="true">
                <a:solidFill>
                  <a:srgbClr val="F39CAB"/>
                </a:solidFill>
                <a:latin typeface="Poppins Bold"/>
                <a:ea typeface="Poppins Bold"/>
                <a:cs typeface="Poppins Bold"/>
                <a:sym typeface="Poppins Bold"/>
              </a:rPr>
              <a:t>Joseph LeDoux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587424" y="5636785"/>
            <a:ext cx="6314040" cy="1271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9"/>
              </a:lnSpc>
            </a:pPr>
            <a:r>
              <a:rPr lang="en-US" sz="2449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 cérebro possui um atalho neural que permite uma resposta rápida de luta ou fuga.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587424" y="7611630"/>
            <a:ext cx="6314040" cy="1169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400" i="true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Joseph LeDoux destaca que essa via neural rápida tem um papel fundamental na sobrevivência</a:t>
            </a:r>
          </a:p>
        </p:txBody>
      </p:sp>
    </p:spTree>
  </p:cSld>
  <p:clrMapOvr>
    <a:masterClrMapping/>
  </p:clrMapOvr>
  <p:transition spd="fast">
    <p:fad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9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971058" y="3643479"/>
            <a:ext cx="8345884" cy="6143946"/>
          </a:xfrm>
          <a:custGeom>
            <a:avLst/>
            <a:gdLst/>
            <a:ahLst/>
            <a:cxnLst/>
            <a:rect r="r" b="b" t="t" l="l"/>
            <a:pathLst>
              <a:path h="6143946" w="8345884">
                <a:moveTo>
                  <a:pt x="0" y="0"/>
                </a:moveTo>
                <a:lnTo>
                  <a:pt x="8345884" y="0"/>
                </a:lnTo>
                <a:lnTo>
                  <a:pt x="8345884" y="6143946"/>
                </a:lnTo>
                <a:lnTo>
                  <a:pt x="0" y="61439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7733" r="-64534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631542" y="1040606"/>
            <a:ext cx="11593805" cy="1133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10"/>
              </a:lnSpc>
            </a:pPr>
            <a:r>
              <a:rPr lang="en-US" b="true" sz="7425" i="true">
                <a:solidFill>
                  <a:srgbClr val="C7A3D7"/>
                </a:solidFill>
                <a:latin typeface="Poppins Bold"/>
                <a:ea typeface="Poppins Bold"/>
                <a:cs typeface="Poppins Bold"/>
                <a:sym typeface="Poppins Bold"/>
              </a:rPr>
              <a:t>O caso de Elliot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631542" y="2430471"/>
            <a:ext cx="11593805" cy="779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 diagnostico foi um tumor cerebral que estava a crescer rapidamente, por cima das cavidades nasais, comprimindo para cima os lobos frontais.</a:t>
            </a:r>
          </a:p>
        </p:txBody>
      </p:sp>
    </p:spTree>
  </p:cSld>
  <p:clrMapOvr>
    <a:masterClrMapping/>
  </p:clrMapOvr>
  <p:transition spd="fast">
    <p:fade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9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3519269"/>
            <a:ext cx="6729543" cy="3785368"/>
          </a:xfrm>
          <a:custGeom>
            <a:avLst/>
            <a:gdLst/>
            <a:ahLst/>
            <a:cxnLst/>
            <a:rect r="r" b="b" t="t" l="l"/>
            <a:pathLst>
              <a:path h="3785368" w="6729543">
                <a:moveTo>
                  <a:pt x="0" y="0"/>
                </a:moveTo>
                <a:lnTo>
                  <a:pt x="6729543" y="0"/>
                </a:lnTo>
                <a:lnTo>
                  <a:pt x="6729543" y="3785368"/>
                </a:lnTo>
                <a:lnTo>
                  <a:pt x="0" y="3785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000"/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652617" y="364390"/>
            <a:ext cx="12982767" cy="2257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10"/>
              </a:lnSpc>
            </a:pPr>
            <a:r>
              <a:rPr lang="en-US" b="true" sz="7425" i="true">
                <a:solidFill>
                  <a:srgbClr val="C7A3D7"/>
                </a:solidFill>
                <a:latin typeface="Poppins Bold"/>
                <a:ea typeface="Poppins Bold"/>
                <a:cs typeface="Poppins Bold"/>
                <a:sym typeface="Poppins Bold"/>
              </a:rPr>
              <a:t>Razão,emoção e capacidade de decisão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7690532"/>
            <a:ext cx="6733740" cy="1663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Os </a:t>
            </a:r>
            <a:r>
              <a:rPr lang="en-US" sz="2400" b="true">
                <a:solidFill>
                  <a:srgbClr val="324B9A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marcadores somáticos</a:t>
            </a:r>
            <a:r>
              <a:rPr lang="en-US" sz="2400">
                <a:solidFill>
                  <a:srgbClr val="324B9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400">
                <a:solidFill>
                  <a:srgbClr val="24225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são reações emocionais que associamos a determinadas situações com base em experiências passadas. 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9144000" y="4134864"/>
            <a:ext cx="7547017" cy="2554179"/>
            <a:chOff x="0" y="0"/>
            <a:chExt cx="10062689" cy="3405572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47625"/>
              <a:ext cx="10062689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518160" indent="-259080" lvl="1">
                <a:lnSpc>
                  <a:spcPts val="3359"/>
                </a:lnSpc>
                <a:buFont typeface="Arial"/>
                <a:buChar char="•"/>
              </a:pPr>
              <a:r>
                <a:rPr lang="en-US" sz="2399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 razão e a emoção estão interligadas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937220"/>
              <a:ext cx="10062689" cy="10839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518160" indent="-259080" lvl="1">
                <a:lnSpc>
                  <a:spcPts val="3359"/>
                </a:lnSpc>
                <a:buFont typeface="Arial"/>
                <a:buChar char="•"/>
              </a:pPr>
              <a:r>
                <a:rPr lang="en-US" sz="2399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Tomada de decisão eficaz precisa da influência emocional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321627"/>
              <a:ext cx="10062689" cy="10839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518160" indent="-259080" lvl="1">
                <a:lnSpc>
                  <a:spcPts val="3359"/>
                </a:lnSpc>
                <a:buFont typeface="Arial"/>
                <a:buChar char="•"/>
              </a:pPr>
              <a:r>
                <a:rPr lang="en-US" sz="2399">
                  <a:solidFill>
                    <a:srgbClr val="242254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As reações emocionais funcionam como “atalhos”</a:t>
              </a:r>
            </a:p>
          </p:txBody>
        </p:sp>
      </p:grpSp>
    </p:spTree>
  </p:cSld>
  <p:clrMapOvr>
    <a:masterClrMapping/>
  </p:clrMapOvr>
  <p:transition spd="fast">
    <p:cover dir="r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DAGdaosNDhI</dc:identifier>
  <dcterms:modified xsi:type="dcterms:W3CDTF">2011-08-01T06:04:30Z</dcterms:modified>
  <cp:revision>1</cp:revision>
  <dc:title>EMOÇÕES PRESENT</dc:title>
</cp:coreProperties>
</file>